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70" r:id="rId3"/>
    <p:sldId id="269" r:id="rId4"/>
    <p:sldId id="267" r:id="rId5"/>
    <p:sldId id="271" r:id="rId7"/>
    <p:sldId id="272" r:id="rId8"/>
    <p:sldId id="274" r:id="rId9"/>
    <p:sldId id="279" r:id="rId10"/>
    <p:sldId id="280" r:id="rId11"/>
    <p:sldId id="281" r:id="rId12"/>
    <p:sldId id="275" r:id="rId13"/>
    <p:sldId id="282" r:id="rId14"/>
    <p:sldId id="278" r:id="rId15"/>
    <p:sldId id="273" r:id="rId16"/>
    <p:sldId id="259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0B4E"/>
    <a:srgbClr val="2C29DF"/>
    <a:srgbClr val="070F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107" autoAdjust="0"/>
    <p:restoredTop sz="94740"/>
  </p:normalViewPr>
  <p:slideViewPr>
    <p:cSldViewPr snapToGrid="0" snapToObjects="1" showGuides="1">
      <p:cViewPr varScale="1">
        <p:scale>
          <a:sx n="80" d="100"/>
          <a:sy n="80" d="100"/>
        </p:scale>
        <p:origin x="2184" y="96"/>
      </p:cViewPr>
      <p:guideLst>
        <p:guide orient="horz" pos="2085"/>
        <p:guide pos="3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FEC5F5-132F-0043-BF70-819A34E4DEED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948B6-A34E-E14E-B52E-6D7C0E23A5A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198" y="3076462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 b="1" i="0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电脑的屏幕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392"/>
            <a:ext cx="12192000" cy="6858000"/>
          </a:xfrm>
          <a:prstGeom prst="rect">
            <a:avLst/>
          </a:prstGeom>
        </p:spPr>
      </p:pic>
      <p:sp>
        <p:nvSpPr>
          <p:cNvPr id="11" name="标题 8"/>
          <p:cNvSpPr>
            <a:spLocks noGrp="1"/>
          </p:cNvSpPr>
          <p:nvPr>
            <p:ph type="title" hasCustomPrompt="1"/>
          </p:nvPr>
        </p:nvSpPr>
        <p:spPr>
          <a:xfrm>
            <a:off x="3954553" y="1370208"/>
            <a:ext cx="7791893" cy="568842"/>
          </a:xfrm>
          <a:prstGeom prst="rect">
            <a:avLst/>
          </a:prstGeom>
        </p:spPr>
        <p:txBody>
          <a:bodyPr/>
          <a:lstStyle>
            <a:lvl1pPr algn="l">
              <a:defRPr sz="3200" b="1" i="0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请在此输入标题</a:t>
            </a:r>
            <a:br>
              <a:rPr kumimoji="1" lang="en-US" altLang="zh-CN" dirty="0"/>
            </a:b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3977089" cy="451303"/>
          </a:xfrm>
          <a:prstGeom prst="rect">
            <a:avLst/>
          </a:prstGeom>
        </p:spPr>
        <p:txBody>
          <a:bodyPr/>
          <a:lstStyle>
            <a:lvl1pPr>
              <a:defRPr sz="2400" b="0" i="0">
                <a:solidFill>
                  <a:schemeClr val="bg2">
                    <a:lumMod val="25000"/>
                  </a:schemeClr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屏幕上有字&#10;&#10;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舞台上的人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26F51-6927-174D-8E69-2DA86514DCC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99A00-7FDA-B54D-BB2C-92E7361815D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4.jpe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模糊的图片&#10;&#10;描述已自动生成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svg"/><Relationship Id="rId3" Type="http://schemas.openxmlformats.org/officeDocument/2006/relationships/image" Target="../media/image15.png"/><Relationship Id="rId2" Type="http://schemas.openxmlformats.org/officeDocument/2006/relationships/image" Target="../media/image5.sv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3.xml"/><Relationship Id="rId3" Type="http://schemas.openxmlformats.org/officeDocument/2006/relationships/tags" Target="../tags/tag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4.svg"/><Relationship Id="rId3" Type="http://schemas.openxmlformats.org/officeDocument/2006/relationships/image" Target="../media/image9.png"/><Relationship Id="rId2" Type="http://schemas.openxmlformats.org/officeDocument/2006/relationships/image" Target="../media/image3.sv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/>
          <p:nvPr/>
        </p:nvSpPr>
        <p:spPr>
          <a:xfrm>
            <a:off x="838199" y="3026251"/>
            <a:ext cx="10515600" cy="2363629"/>
          </a:xfrm>
          <a:prstGeom prst="rect">
            <a:avLst/>
          </a:prstGeo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3600" dirty="0">
                <a:solidFill>
                  <a:schemeClr val="bg1"/>
                </a:solidFill>
              </a:rPr>
              <a:t>基于特征工程和</a:t>
            </a:r>
            <a:r>
              <a:rPr lang="en-US" altLang="zh-CN" sz="3600" dirty="0">
                <a:solidFill>
                  <a:schemeClr val="bg1"/>
                </a:solidFill>
              </a:rPr>
              <a:t>CatBoost</a:t>
            </a:r>
            <a:r>
              <a:rPr lang="zh-CN" altLang="en-US" sz="3600" dirty="0">
                <a:solidFill>
                  <a:schemeClr val="bg1"/>
                </a:solidFill>
              </a:rPr>
              <a:t>的服务器故障诊断</a:t>
            </a:r>
            <a:br>
              <a:rPr lang="en-US" altLang="zh-CN" sz="3600" dirty="0">
                <a:solidFill>
                  <a:schemeClr val="bg1"/>
                </a:solidFill>
              </a:rPr>
            </a:br>
            <a:r>
              <a:rPr lang="en-US" altLang="zh-CN" sz="3600" dirty="0">
                <a:solidFill>
                  <a:schemeClr val="bg1"/>
                </a:solidFill>
              </a:rPr>
              <a:t>linytsysu </a:t>
            </a:r>
            <a:r>
              <a:rPr lang="zh-CN" altLang="en-US" sz="3600" dirty="0">
                <a:solidFill>
                  <a:schemeClr val="bg1"/>
                </a:solidFill>
              </a:rPr>
              <a:t>林依挺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" name="标题 1"/>
          <p:cNvSpPr txBox="1"/>
          <p:nvPr/>
        </p:nvSpPr>
        <p:spPr>
          <a:xfrm>
            <a:off x="1524000" y="1900886"/>
            <a:ext cx="9144000" cy="901845"/>
          </a:xfrm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dist"/>
            <a:r>
              <a:rPr lang="zh-CN" altLang="en-US" sz="40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40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45427" y="2951522"/>
            <a:ext cx="5701145" cy="459278"/>
          </a:xfrm>
          <a:prstGeom prst="rect">
            <a:avLst/>
          </a:prstGeom>
          <a:solidFill>
            <a:srgbClr val="2C2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r>
              <a:rPr kumimoji="1" lang="zh-CN" altLang="en-US" sz="2400" dirty="0"/>
              <a:t>“基于大规模日志的故障诊断”总决赛</a:t>
            </a:r>
            <a:endParaRPr kumimoji="1" lang="zh-CN" altLang="en-US" sz="24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69919" y="703385"/>
            <a:ext cx="4710890" cy="79611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2482" y="1186767"/>
            <a:ext cx="10785763" cy="901845"/>
          </a:xfrm>
        </p:spPr>
        <p:txBody>
          <a:bodyPr/>
          <a:lstStyle/>
          <a:p>
            <a:r>
              <a:rPr kumimoji="1" lang="en-US" altLang="zh-CN" sz="360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3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36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36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63" y="322118"/>
            <a:ext cx="3977089" cy="451303"/>
          </a:xfrm>
        </p:spPr>
        <p:txBody>
          <a:bodyPr/>
          <a:lstStyle/>
          <a:p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方案介绍</a:t>
            </a:r>
            <a:r>
              <a:rPr lang="en-US" altLang="zh-CN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—</a:t>
            </a:r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模型训练</a:t>
            </a:r>
            <a:endParaRPr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8269" y="6328064"/>
            <a:ext cx="4218709" cy="472786"/>
          </a:xfrm>
          <a:prstGeom prst="rect">
            <a:avLst/>
          </a:prstGeom>
          <a:solidFill>
            <a:srgbClr val="070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2689" y="6487390"/>
            <a:ext cx="1160318" cy="370610"/>
          </a:xfrm>
          <a:prstGeom prst="rect">
            <a:avLst/>
          </a:prstGeom>
          <a:solidFill>
            <a:srgbClr val="02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0500" y="6596390"/>
            <a:ext cx="383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11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0" y="6344136"/>
            <a:ext cx="383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3052408" y="1615845"/>
            <a:ext cx="1160318" cy="165614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三分类预测模型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3054132" y="3902251"/>
            <a:ext cx="1160318" cy="165614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二分类预测模型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4463" y="10515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2434" y="344976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训练数据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526004" y="1089566"/>
            <a:ext cx="0" cy="4757781"/>
          </a:xfrm>
          <a:prstGeom prst="line">
            <a:avLst/>
          </a:prstGeom>
          <a:ln>
            <a:solidFill>
              <a:srgbClr val="020B4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7" idx="1"/>
          </p:cNvCxnSpPr>
          <p:nvPr/>
        </p:nvCxnSpPr>
        <p:spPr>
          <a:xfrm flipV="1">
            <a:off x="1731405" y="2443920"/>
            <a:ext cx="1321003" cy="1024536"/>
          </a:xfrm>
          <a:prstGeom prst="straightConnector1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endCxn id="10" idx="1"/>
          </p:cNvCxnSpPr>
          <p:nvPr/>
        </p:nvCxnSpPr>
        <p:spPr>
          <a:xfrm>
            <a:off x="1731405" y="3797197"/>
            <a:ext cx="1322727" cy="933129"/>
          </a:xfrm>
          <a:prstGeom prst="straightConnector1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/>
          <p:cNvSpPr/>
          <p:nvPr/>
        </p:nvSpPr>
        <p:spPr>
          <a:xfrm>
            <a:off x="7929453" y="1599818"/>
            <a:ext cx="1160318" cy="165614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三分类预测模型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7929453" y="4098588"/>
            <a:ext cx="1160318" cy="165614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二分类预测模型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5967722" y="108229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推理：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969113" y="342786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>
            <a:endCxn id="20" idx="1"/>
          </p:cNvCxnSpPr>
          <p:nvPr/>
        </p:nvCxnSpPr>
        <p:spPr>
          <a:xfrm flipV="1">
            <a:off x="7077109" y="2427893"/>
            <a:ext cx="852344" cy="962722"/>
          </a:xfrm>
          <a:prstGeom prst="straightConnector1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384463" y="2278601"/>
            <a:ext cx="24347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故障、内存故障和其他故障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35648" y="4494687"/>
            <a:ext cx="16138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/>
          <p:cNvCxnSpPr>
            <a:stCxn id="7" idx="2"/>
            <a:endCxn id="10" idx="0"/>
          </p:cNvCxnSpPr>
          <p:nvPr/>
        </p:nvCxnSpPr>
        <p:spPr>
          <a:xfrm>
            <a:off x="3632567" y="3271994"/>
            <a:ext cx="1724" cy="630257"/>
          </a:xfrm>
          <a:prstGeom prst="straightConnector1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5984305" y="2524838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全量测试数据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箭头连接符 40"/>
          <p:cNvCxnSpPr>
            <a:stCxn id="20" idx="2"/>
            <a:endCxn id="21" idx="0"/>
          </p:cNvCxnSpPr>
          <p:nvPr/>
        </p:nvCxnSpPr>
        <p:spPr>
          <a:xfrm>
            <a:off x="8509612" y="3255967"/>
            <a:ext cx="0" cy="842621"/>
          </a:xfrm>
          <a:prstGeom prst="straightConnector1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/>
          <p:cNvSpPr/>
          <p:nvPr/>
        </p:nvSpPr>
        <p:spPr>
          <a:xfrm>
            <a:off x="10676193" y="2909254"/>
            <a:ext cx="1160318" cy="165614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连接符: 肘形 46"/>
          <p:cNvCxnSpPr>
            <a:stCxn id="21" idx="3"/>
            <a:endCxn id="42" idx="1"/>
          </p:cNvCxnSpPr>
          <p:nvPr/>
        </p:nvCxnSpPr>
        <p:spPr>
          <a:xfrm flipV="1">
            <a:off x="9089771" y="3737329"/>
            <a:ext cx="1586422" cy="1189334"/>
          </a:xfrm>
          <a:prstGeom prst="bentConnector3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连接符: 肘形 48"/>
          <p:cNvCxnSpPr>
            <a:stCxn id="20" idx="3"/>
            <a:endCxn id="42" idx="1"/>
          </p:cNvCxnSpPr>
          <p:nvPr/>
        </p:nvCxnSpPr>
        <p:spPr>
          <a:xfrm>
            <a:off x="9089771" y="2427893"/>
            <a:ext cx="1586422" cy="1309436"/>
          </a:xfrm>
          <a:prstGeom prst="bentConnector3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7657267" y="3350481"/>
            <a:ext cx="14490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的样本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360280" y="1715928"/>
            <a:ext cx="1743149" cy="59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内存故障和其他故障预测结果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360280" y="5046764"/>
            <a:ext cx="229044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1CPU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故障预测结果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63" y="475788"/>
            <a:ext cx="3977089" cy="451303"/>
          </a:xfrm>
        </p:spPr>
        <p:txBody>
          <a:bodyPr/>
          <a:lstStyle/>
          <a:p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方案介绍</a:t>
            </a:r>
            <a:r>
              <a:rPr lang="en-US" altLang="zh-CN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-</a:t>
            </a:r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模型训练</a:t>
            </a:r>
            <a:endParaRPr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8269" y="6328064"/>
            <a:ext cx="4218709" cy="472786"/>
          </a:xfrm>
          <a:prstGeom prst="rect">
            <a:avLst/>
          </a:prstGeom>
          <a:solidFill>
            <a:srgbClr val="070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2689" y="6487390"/>
            <a:ext cx="1160318" cy="370610"/>
          </a:xfrm>
          <a:prstGeom prst="rect">
            <a:avLst/>
          </a:prstGeom>
          <a:solidFill>
            <a:srgbClr val="02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0500" y="6596390"/>
            <a:ext cx="383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11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0" y="6344136"/>
            <a:ext cx="383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1" name="图形 10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36863" y="926860"/>
            <a:ext cx="5711537" cy="4569230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48400" y="926859"/>
            <a:ext cx="5711539" cy="4569231"/>
          </a:xfrm>
          <a:prstGeom prst="rect">
            <a:avLst/>
          </a:prstGeom>
        </p:spPr>
      </p:pic>
      <p:sp>
        <p:nvSpPr>
          <p:cNvPr id="14" name="Text Box 36"/>
          <p:cNvSpPr txBox="1"/>
          <p:nvPr/>
        </p:nvSpPr>
        <p:spPr>
          <a:xfrm>
            <a:off x="1147837" y="1020131"/>
            <a:ext cx="4769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Lucida Grande Regular" panose="020B0600040502020204" charset="0"/>
              </a:rPr>
              <a:t>三分类模型的特征重要性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Lucida Grande Regular" panose="020B0600040502020204" charset="0"/>
            </a:endParaRPr>
          </a:p>
        </p:txBody>
      </p:sp>
      <p:sp>
        <p:nvSpPr>
          <p:cNvPr id="15" name="Text Box 36"/>
          <p:cNvSpPr txBox="1"/>
          <p:nvPr/>
        </p:nvSpPr>
        <p:spPr>
          <a:xfrm>
            <a:off x="6885351" y="1020131"/>
            <a:ext cx="47697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Lucida Grande Regular" panose="020B0600040502020204" charset="0"/>
              </a:rPr>
              <a:t>二分类模型的特征重要性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Lucida Grande Regular" panose="020B060004050202020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84464" y="5210617"/>
            <a:ext cx="5301098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文本提取到的特征有更高的重要性，</a:t>
            </a:r>
            <a:r>
              <a:rPr lang="en-US" altLang="zh-CN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故障、内存故障和其他故障主要通过文本内容进行区分</a:t>
            </a:r>
            <a:endParaRPr lang="zh-CN" altLang="en-US" sz="16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967095" y="5114290"/>
            <a:ext cx="6184265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server_model</a:t>
            </a:r>
            <a:r>
              <a:rPr lang="zh-CN" altLang="en-US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相关的特征和</a:t>
            </a:r>
            <a:r>
              <a:rPr lang="en-US" altLang="zh-CN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log time</a:t>
            </a:r>
            <a:r>
              <a:rPr lang="zh-CN" altLang="en-US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对应的特征有更高的重要性，</a:t>
            </a:r>
            <a:r>
              <a:rPr lang="en-US" altLang="zh-CN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两类</a:t>
            </a:r>
            <a:r>
              <a:rPr lang="en-US" altLang="zh-CN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故障主要通过服务器类型、系统事件日志的时间进行区分</a:t>
            </a:r>
            <a:endParaRPr lang="zh-CN" altLang="en-US" sz="16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63" y="322118"/>
            <a:ext cx="3977089" cy="451303"/>
          </a:xfrm>
        </p:spPr>
        <p:txBody>
          <a:bodyPr/>
          <a:lstStyle/>
          <a:p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总结</a:t>
            </a:r>
            <a:endParaRPr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8269" y="6328064"/>
            <a:ext cx="4218709" cy="472786"/>
          </a:xfrm>
          <a:prstGeom prst="rect">
            <a:avLst/>
          </a:prstGeom>
          <a:solidFill>
            <a:srgbClr val="070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2689" y="6487390"/>
            <a:ext cx="1160318" cy="370610"/>
          </a:xfrm>
          <a:prstGeom prst="rect">
            <a:avLst/>
          </a:prstGeom>
          <a:solidFill>
            <a:srgbClr val="02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0500" y="6596390"/>
            <a:ext cx="383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11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0" y="6344136"/>
            <a:ext cx="383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4463" y="1025675"/>
            <a:ext cx="10828969" cy="42462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提升的主要来源：</a:t>
            </a:r>
            <a:endParaRPr lang="zh-CN" altLang="en-US" sz="20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多角度深挖特征，基于特征表现、特征重要性和业务知识循环迭代，构建了有效的特征集；</a:t>
            </a:r>
            <a:endParaRPr lang="zh-CN" altLang="en-US" sz="20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较多使用类别特征，利用</a:t>
            </a:r>
            <a:r>
              <a:rPr lang="en-US" altLang="zh-CN" sz="2000" b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Catboost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模型对类别特征的特殊处理方式，有效减少过拟合；</a:t>
            </a:r>
            <a:endParaRPr lang="zh-CN" altLang="en-US" sz="20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分阶段的模型训练和预测，提高模型对</a:t>
            </a:r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故障两类故障的预测能力。</a:t>
            </a:r>
            <a:endParaRPr lang="zh-CN" altLang="en-US" sz="20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b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2000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方案的整体优点：</a:t>
            </a:r>
            <a:endParaRPr lang="zh-CN" altLang="en-US" sz="2000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挖掘了有效的特征提升预测效果，模型可解释性强；</a:t>
            </a:r>
            <a:endParaRPr lang="zh-CN" altLang="en-US" sz="20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建模方案易于实现，特征构建和模型的训练、推理的过程快速高效；</a:t>
            </a:r>
            <a:endParaRPr lang="zh-CN" altLang="en-US" sz="20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模型表现稳定，在初赛、复赛的</a:t>
            </a:r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榜上，不经过特别调整也能取得靠前的分数。</a:t>
            </a:r>
            <a:endParaRPr lang="zh-CN" altLang="en-US" sz="20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63" y="322118"/>
            <a:ext cx="3977089" cy="451303"/>
          </a:xfrm>
        </p:spPr>
        <p:txBody>
          <a:bodyPr/>
          <a:lstStyle/>
          <a:p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展望</a:t>
            </a:r>
            <a:endParaRPr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8269" y="6328064"/>
            <a:ext cx="4218709" cy="472786"/>
          </a:xfrm>
          <a:prstGeom prst="rect">
            <a:avLst/>
          </a:prstGeom>
          <a:solidFill>
            <a:srgbClr val="070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2689" y="6487390"/>
            <a:ext cx="1160318" cy="370610"/>
          </a:xfrm>
          <a:prstGeom prst="rect">
            <a:avLst/>
          </a:prstGeom>
          <a:solidFill>
            <a:srgbClr val="02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0500" y="6596390"/>
            <a:ext cx="383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11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0" y="6344136"/>
            <a:ext cx="383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3047" y="1045082"/>
            <a:ext cx="2623820" cy="4739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97" y="1045082"/>
            <a:ext cx="2669540" cy="47396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8879" y="1387287"/>
            <a:ext cx="5827454" cy="37421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CPU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故障的两个类别的预测性能任然较差，这两个类别的预测错误是预测误差的主要来源。部分样本的日志数据表现几乎一致，却属于分别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两个不同的类别，仅依赖现有日志数据可能无法做准确的区分。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需要进一步考虑这两类故障在业务上的区别，引入更多的业务数据、业务信息，进行更加准确的分类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b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建模过程中主要精力放在特征构造上，没有使用其他模型。后续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可以考虑使用其他深度学习模型，尝试不同建模方式和模型融合的方式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242260" y="5856338"/>
            <a:ext cx="1184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label: 0</a:t>
            </a:r>
            <a:endParaRPr lang="zh-CN" altLang="en-US" sz="16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94317" y="5856338"/>
            <a:ext cx="1184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label: 1</a:t>
            </a:r>
            <a:endParaRPr lang="zh-CN" altLang="en-US" sz="16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85826" y="1931317"/>
            <a:ext cx="7791893" cy="568842"/>
          </a:xfrm>
        </p:spPr>
        <p:txBody>
          <a:bodyPr/>
          <a:lstStyle/>
          <a:p>
            <a:r>
              <a:rPr kumimoji="1" lang="zh-CN" altLang="en-US" dirty="0"/>
              <a:t>赛题分析</a:t>
            </a:r>
            <a:endParaRPr kumimoji="1" lang="zh-CN" altLang="en-US" dirty="0"/>
          </a:p>
        </p:txBody>
      </p:sp>
      <p:sp>
        <p:nvSpPr>
          <p:cNvPr id="3" name="标题 1"/>
          <p:cNvSpPr txBox="1"/>
          <p:nvPr/>
        </p:nvSpPr>
        <p:spPr>
          <a:xfrm>
            <a:off x="4785826" y="2644827"/>
            <a:ext cx="7791893" cy="5688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数据分析</a:t>
            </a:r>
            <a:endParaRPr kumimoji="1" lang="zh-CN" altLang="en-US" dirty="0"/>
          </a:p>
        </p:txBody>
      </p:sp>
      <p:sp>
        <p:nvSpPr>
          <p:cNvPr id="4" name="标题 1"/>
          <p:cNvSpPr txBox="1"/>
          <p:nvPr/>
        </p:nvSpPr>
        <p:spPr>
          <a:xfrm>
            <a:off x="4785825" y="3358337"/>
            <a:ext cx="7791893" cy="5688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方案介绍</a:t>
            </a:r>
            <a:endParaRPr kumimoji="1" lang="zh-CN" altLang="en-US" dirty="0"/>
          </a:p>
        </p:txBody>
      </p:sp>
      <p:sp>
        <p:nvSpPr>
          <p:cNvPr id="5" name="标题 1"/>
          <p:cNvSpPr txBox="1"/>
          <p:nvPr/>
        </p:nvSpPr>
        <p:spPr>
          <a:xfrm>
            <a:off x="4785825" y="4071847"/>
            <a:ext cx="7791893" cy="56884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chemeClr val="bg1">
                    <a:lumMod val="9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总结展望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63" y="322118"/>
            <a:ext cx="3977089" cy="451303"/>
          </a:xfrm>
        </p:spPr>
        <p:txBody>
          <a:bodyPr/>
          <a:lstStyle/>
          <a:p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赛题分析</a:t>
            </a:r>
            <a:endParaRPr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8269" y="6328064"/>
            <a:ext cx="4218709" cy="472786"/>
          </a:xfrm>
          <a:prstGeom prst="rect">
            <a:avLst/>
          </a:prstGeom>
          <a:solidFill>
            <a:srgbClr val="070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2689" y="6487390"/>
            <a:ext cx="1160318" cy="370610"/>
          </a:xfrm>
          <a:prstGeom prst="rect">
            <a:avLst/>
          </a:prstGeom>
          <a:solidFill>
            <a:srgbClr val="02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0500" y="6596390"/>
            <a:ext cx="383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11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0" y="6344136"/>
            <a:ext cx="383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511175" y="920750"/>
                <a:ext cx="7515860" cy="50165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给定一段时间的服务器系统日志数据，从数据中挖掘出和各类故障相关的特征，采用合适的机器学习算法诊断服务器的故障类型。</a:t>
                </a:r>
                <a:endParaRPr lang="zh-CN" altLang="en-US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b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故障类型：</a:t>
                </a:r>
                <a:r>
                  <a:rPr lang="en-US" altLang="zh-CN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类和</a:t>
                </a:r>
                <a:r>
                  <a:rPr lang="en-US" altLang="zh-CN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类表示</a:t>
                </a:r>
                <a:r>
                  <a:rPr lang="en-US" altLang="zh-CN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CPU</a:t>
                </a:r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相关故障，</a:t>
                </a:r>
                <a:r>
                  <a:rPr lang="en-US" altLang="zh-CN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类表示内存相关故障，</a:t>
                </a:r>
                <a:r>
                  <a:rPr lang="en-US" altLang="zh-CN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类表示其他类型故障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zh-CN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日志数据：</a:t>
                </a:r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包含系统日志时间、日志文本、服务器型号</a:t>
                </a:r>
                <a:endParaRPr lang="en-US" altLang="zh-CN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复赛补充数据：</a:t>
                </a:r>
                <a:r>
                  <a:rPr lang="en-US" altLang="zh-CN" b="0" dirty="0" err="1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crashdump</a:t>
                </a:r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日志数据和</a:t>
                </a:r>
                <a:r>
                  <a:rPr lang="en-US" altLang="zh-CN" b="0" dirty="0" err="1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venus</a:t>
                </a:r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日志数据</a:t>
                </a:r>
                <a:endParaRPr lang="zh-CN" altLang="en-US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b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:r>
                  <a:rPr lang="zh-CN" altLang="en-US" b="1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评价指标：</a:t>
                </a:r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多分类加权</a:t>
                </a:r>
                <a:r>
                  <a:rPr lang="en-US" altLang="zh-CN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Macro F1-score </a:t>
                </a:r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（初赛权重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den>
                        </m:f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num>
                          <m:den>
                            <m: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den>
                        </m:f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den>
                        </m:f>
                        <m:r>
                          <a:rPr lang="en-US" altLang="zh-CN" b="0" i="1" smtClean="0">
                            <a:effectLst/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effectLst/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7</m:t>
                            </m:r>
                          </m:den>
                        </m:f>
                      </m:e>
                    </m:d>
                  </m:oMath>
                </a14:m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、复赛权重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11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11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11</m:t>
                            </m:r>
                          </m:den>
                        </m:f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</m:t>
                        </m:r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11</m:t>
                            </m:r>
                          </m:den>
                        </m:f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b="0" dirty="0"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zh-CN" altLang="en-US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175" y="920750"/>
                <a:ext cx="7515860" cy="50165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 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3255" y="1431925"/>
            <a:ext cx="3563620" cy="2602230"/>
          </a:xfrm>
          <a:prstGeom prst="rect">
            <a:avLst/>
          </a:prstGeom>
        </p:spPr>
      </p:pic>
      <p:graphicFrame>
        <p:nvGraphicFramePr>
          <p:cNvPr id="13" name="Table 12"/>
          <p:cNvGraphicFramePr/>
          <p:nvPr>
            <p:custDataLst>
              <p:tags r:id="rId3"/>
            </p:custDataLst>
          </p:nvPr>
        </p:nvGraphicFramePr>
        <p:xfrm>
          <a:off x="8262620" y="4512310"/>
          <a:ext cx="3564255" cy="413385"/>
        </p:xfrm>
        <a:graphic>
          <a:graphicData uri="http://schemas.openxmlformats.org/drawingml/2006/table">
            <a:tbl>
              <a:tblPr bandRow="1">
                <a:tableStyleId>{FABFCF23-3B69-468F-B69F-88F6DE6A72F2}</a:tableStyleId>
              </a:tblPr>
              <a:tblGrid>
                <a:gridCol w="861060"/>
                <a:gridCol w="1786255"/>
                <a:gridCol w="916940"/>
              </a:tblGrid>
              <a:tr h="198120">
                <a:tc>
                  <a:txBody>
                    <a:bodyPr/>
                    <a:p>
                      <a:pPr algn="l" fontAlgn="auto">
                        <a:buNone/>
                      </a:pPr>
                      <a:r>
                        <a:rPr lang="en-US" sz="700"/>
                        <a:t>sn</a:t>
                      </a:r>
                      <a:endParaRPr lang="en-US" sz="700"/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buNone/>
                      </a:pPr>
                      <a:r>
                        <a:rPr lang="en-US" sz="700"/>
                        <a:t>fault_time</a:t>
                      </a:r>
                      <a:endParaRPr lang="en-US" sz="700"/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buNone/>
                      </a:pPr>
                      <a:r>
                        <a:rPr lang="en-US" sz="700"/>
                        <a:t>label</a:t>
                      </a:r>
                      <a:endParaRPr lang="en-US" sz="700"/>
                    </a:p>
                  </a:txBody>
                  <a:tcPr/>
                </a:tc>
              </a:tr>
              <a:tr h="215265">
                <a:tc>
                  <a:txBody>
                    <a:bodyPr/>
                    <a:p>
                      <a:pPr algn="l" fontAlgn="auto">
                        <a:buNone/>
                      </a:pPr>
                      <a:r>
                        <a:rPr lang="en-US" sz="700"/>
                        <a:t>fffd22fffe19</a:t>
                      </a:r>
                      <a:endParaRPr lang="en-US" sz="700"/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buNone/>
                      </a:pPr>
                      <a:r>
                        <a:rPr lang="en-US" sz="700"/>
                        <a:t>2020-01-21 19:22:56</a:t>
                      </a:r>
                      <a:endParaRPr lang="en-US" sz="700"/>
                    </a:p>
                  </a:txBody>
                  <a:tcPr/>
                </a:tc>
                <a:tc>
                  <a:txBody>
                    <a:bodyPr/>
                    <a:p>
                      <a:pPr algn="l" fontAlgn="auto">
                        <a:buNone/>
                      </a:pPr>
                      <a:r>
                        <a:rPr lang="en-US" sz="700"/>
                        <a:t>?</a:t>
                      </a:r>
                      <a:endParaRPr lang="en-US" sz="7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Down Arrow 13"/>
          <p:cNvSpPr/>
          <p:nvPr/>
        </p:nvSpPr>
        <p:spPr>
          <a:xfrm>
            <a:off x="9895205" y="4092575"/>
            <a:ext cx="300355" cy="351155"/>
          </a:xfrm>
          <a:prstGeom prst="downArrow">
            <a:avLst/>
          </a:prstGeom>
          <a:solidFill>
            <a:srgbClr val="000000">
              <a:alpha val="0"/>
            </a:srgb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63" y="322118"/>
            <a:ext cx="3977089" cy="451303"/>
          </a:xfrm>
        </p:spPr>
        <p:txBody>
          <a:bodyPr/>
          <a:lstStyle/>
          <a:p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难点分析</a:t>
            </a:r>
            <a:endParaRPr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8269" y="6328064"/>
            <a:ext cx="4218709" cy="472786"/>
          </a:xfrm>
          <a:prstGeom prst="rect">
            <a:avLst/>
          </a:prstGeom>
          <a:solidFill>
            <a:srgbClr val="070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2689" y="6487390"/>
            <a:ext cx="1160318" cy="370610"/>
          </a:xfrm>
          <a:prstGeom prst="rect">
            <a:avLst/>
          </a:prstGeom>
          <a:solidFill>
            <a:srgbClr val="02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0500" y="6596390"/>
            <a:ext cx="383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11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0" y="6344136"/>
            <a:ext cx="383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77165" y="1142820"/>
            <a:ext cx="53400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训练集、测试集的日志数据分布不一致</a:t>
            </a:r>
            <a:endParaRPr lang="zh-CN" altLang="en-US" sz="20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45770" y="1144270"/>
            <a:ext cx="4993640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数据样本不平衡，</a:t>
            </a:r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两类难以区分</a:t>
            </a:r>
            <a:endParaRPr lang="zh-CN" altLang="en-US" sz="20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形 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777165" y="1616912"/>
            <a:ext cx="5951676" cy="3967784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52" y="1652280"/>
            <a:ext cx="5845571" cy="389704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63" y="322118"/>
            <a:ext cx="3977089" cy="451303"/>
          </a:xfrm>
        </p:spPr>
        <p:txBody>
          <a:bodyPr/>
          <a:lstStyle/>
          <a:p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方案介绍</a:t>
            </a:r>
            <a:endParaRPr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8269" y="6328064"/>
            <a:ext cx="4218709" cy="472786"/>
          </a:xfrm>
          <a:prstGeom prst="rect">
            <a:avLst/>
          </a:prstGeom>
          <a:solidFill>
            <a:srgbClr val="070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2689" y="6487390"/>
            <a:ext cx="1160318" cy="370610"/>
          </a:xfrm>
          <a:prstGeom prst="rect">
            <a:avLst/>
          </a:prstGeom>
          <a:solidFill>
            <a:srgbClr val="02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0500" y="6596390"/>
            <a:ext cx="383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11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0" y="6344136"/>
            <a:ext cx="383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2" name="矩形: 圆角 11"/>
          <p:cNvSpPr/>
          <p:nvPr/>
        </p:nvSpPr>
        <p:spPr>
          <a:xfrm>
            <a:off x="2814582" y="1419756"/>
            <a:ext cx="1160318" cy="18446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日志数据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>
            <a:endCxn id="12" idx="1"/>
          </p:cNvCxnSpPr>
          <p:nvPr/>
        </p:nvCxnSpPr>
        <p:spPr>
          <a:xfrm>
            <a:off x="1558531" y="2342078"/>
            <a:ext cx="1256051" cy="0"/>
          </a:xfrm>
          <a:prstGeom prst="straightConnector1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: 圆角 14"/>
          <p:cNvSpPr/>
          <p:nvPr/>
        </p:nvSpPr>
        <p:spPr>
          <a:xfrm>
            <a:off x="4293006" y="3487364"/>
            <a:ext cx="1160318" cy="18446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日志模板数据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5548332" y="1421974"/>
            <a:ext cx="1160318" cy="18446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数据集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: 圆角 16"/>
          <p:cNvSpPr/>
          <p:nvPr/>
        </p:nvSpPr>
        <p:spPr>
          <a:xfrm>
            <a:off x="8136046" y="1419754"/>
            <a:ext cx="1160318" cy="18446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三分类预测模型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9098" y="1964707"/>
            <a:ext cx="1256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原始日志数据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653930" y="1764653"/>
            <a:ext cx="1069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日志文本预处理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连接符: 肘形 29"/>
          <p:cNvCxnSpPr>
            <a:stCxn id="12" idx="3"/>
            <a:endCxn id="16" idx="1"/>
          </p:cNvCxnSpPr>
          <p:nvPr/>
        </p:nvCxnSpPr>
        <p:spPr>
          <a:xfrm>
            <a:off x="3974900" y="2342078"/>
            <a:ext cx="1573432" cy="2218"/>
          </a:xfrm>
          <a:prstGeom prst="bentConnector3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连接符: 肘形 32"/>
          <p:cNvCxnSpPr>
            <a:stCxn id="15" idx="3"/>
            <a:endCxn id="16" idx="2"/>
          </p:cNvCxnSpPr>
          <p:nvPr/>
        </p:nvCxnSpPr>
        <p:spPr>
          <a:xfrm flipV="1">
            <a:off x="5453324" y="3266618"/>
            <a:ext cx="675167" cy="1143068"/>
          </a:xfrm>
          <a:prstGeom prst="bentConnector2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871766" y="4466179"/>
            <a:ext cx="1483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7032084" y="1925034"/>
            <a:ext cx="1483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Catboost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连接符: 肘形 46"/>
          <p:cNvCxnSpPr>
            <a:stCxn id="12" idx="2"/>
            <a:endCxn id="15" idx="1"/>
          </p:cNvCxnSpPr>
          <p:nvPr/>
        </p:nvCxnSpPr>
        <p:spPr>
          <a:xfrm rot="16200000" flipH="1">
            <a:off x="3271230" y="3387910"/>
            <a:ext cx="1145286" cy="898265"/>
          </a:xfrm>
          <a:prstGeom prst="bentConnector2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3078679" y="4466180"/>
            <a:ext cx="1483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日志模板提取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8" name="连接符: 肘形 57"/>
          <p:cNvCxnSpPr>
            <a:stCxn id="16" idx="3"/>
            <a:endCxn id="17" idx="1"/>
          </p:cNvCxnSpPr>
          <p:nvPr/>
        </p:nvCxnSpPr>
        <p:spPr>
          <a:xfrm flipV="1">
            <a:off x="6708650" y="2342076"/>
            <a:ext cx="1427396" cy="2220"/>
          </a:xfrm>
          <a:prstGeom prst="bentConnector3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/>
          <p:cNvSpPr/>
          <p:nvPr/>
        </p:nvSpPr>
        <p:spPr>
          <a:xfrm>
            <a:off x="8136046" y="3559358"/>
            <a:ext cx="1160318" cy="18446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二分类预测模型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连接符: 肘形 60"/>
          <p:cNvCxnSpPr>
            <a:stCxn id="16" idx="3"/>
            <a:endCxn id="59" idx="1"/>
          </p:cNvCxnSpPr>
          <p:nvPr/>
        </p:nvCxnSpPr>
        <p:spPr>
          <a:xfrm>
            <a:off x="6708650" y="2344296"/>
            <a:ext cx="1427396" cy="2137384"/>
          </a:xfrm>
          <a:prstGeom prst="bentConnector3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矩形: 圆角 62"/>
          <p:cNvSpPr/>
          <p:nvPr/>
        </p:nvSpPr>
        <p:spPr>
          <a:xfrm>
            <a:off x="10309159" y="1421974"/>
            <a:ext cx="1160318" cy="184464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预测结果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417870" y="1942482"/>
            <a:ext cx="1483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特征提取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6" name="连接符: 肘形 65"/>
          <p:cNvCxnSpPr>
            <a:stCxn id="17" idx="3"/>
            <a:endCxn id="63" idx="1"/>
          </p:cNvCxnSpPr>
          <p:nvPr/>
        </p:nvCxnSpPr>
        <p:spPr>
          <a:xfrm>
            <a:off x="9296364" y="2342076"/>
            <a:ext cx="1012795" cy="2220"/>
          </a:xfrm>
          <a:prstGeom prst="bentConnector3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连接符: 肘形 67"/>
          <p:cNvCxnSpPr>
            <a:stCxn id="59" idx="3"/>
            <a:endCxn id="63" idx="1"/>
          </p:cNvCxnSpPr>
          <p:nvPr/>
        </p:nvCxnSpPr>
        <p:spPr>
          <a:xfrm flipV="1">
            <a:off x="9296364" y="2344296"/>
            <a:ext cx="1012795" cy="2137384"/>
          </a:xfrm>
          <a:prstGeom prst="bentConnector3">
            <a:avLst/>
          </a:prstGeom>
          <a:ln w="19050">
            <a:solidFill>
              <a:srgbClr val="020B4E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/>
          <p:cNvSpPr txBox="1"/>
          <p:nvPr/>
        </p:nvSpPr>
        <p:spPr>
          <a:xfrm>
            <a:off x="9350965" y="1879301"/>
            <a:ext cx="1483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模型融合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63" y="322118"/>
            <a:ext cx="3977089" cy="451303"/>
          </a:xfrm>
        </p:spPr>
        <p:txBody>
          <a:bodyPr/>
          <a:lstStyle/>
          <a:p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方案介绍</a:t>
            </a:r>
            <a:r>
              <a:rPr lang="en-US" altLang="zh-CN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—</a:t>
            </a:r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数据处理</a:t>
            </a:r>
            <a:endParaRPr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8269" y="6328064"/>
            <a:ext cx="4218709" cy="472786"/>
          </a:xfrm>
          <a:prstGeom prst="rect">
            <a:avLst/>
          </a:prstGeom>
          <a:solidFill>
            <a:srgbClr val="070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2689" y="6487390"/>
            <a:ext cx="1160318" cy="370610"/>
          </a:xfrm>
          <a:prstGeom prst="rect">
            <a:avLst/>
          </a:prstGeom>
          <a:solidFill>
            <a:srgbClr val="02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0500" y="6596390"/>
            <a:ext cx="383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11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0" y="6344136"/>
            <a:ext cx="383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11" name="文本框 9"/>
          <p:cNvSpPr txBox="1"/>
          <p:nvPr/>
        </p:nvSpPr>
        <p:spPr>
          <a:xfrm>
            <a:off x="174623" y="3025136"/>
            <a:ext cx="6965950" cy="1187450"/>
          </a:xfrm>
          <a:solidFill>
            <a:schemeClr val="bg1"/>
          </a:solidFill>
          <a:ln w="19050">
            <a:solidFill>
              <a:srgbClr val="020B4E"/>
            </a:solidFill>
          </a:ln>
          <a:effectLst/>
        </p:spPr>
        <p:txBody>
          <a:bodyPr>
            <a:spAutoFit/>
          </a:bodyPr>
          <a:lstStyle>
            <a:lvl1pPr marL="0" lvl="0" algn="l" defTabSz="914400">
              <a:defRPr sz="1800" kern="1200">
                <a:solidFill>
                  <a:schemeClr val="tx1"/>
                </a:solidFill>
                <a:latin typeface="Cambria"/>
                <a:ea typeface="黑体"/>
              </a:defRPr>
            </a:lvl1pPr>
            <a:lvl2pPr marL="457200" lvl="1" algn="l" defTabSz="914400">
              <a:defRPr sz="1800" kern="1200">
                <a:solidFill>
                  <a:schemeClr val="tx1"/>
                </a:solidFill>
                <a:latin typeface="Cambria"/>
                <a:ea typeface="黑体"/>
              </a:defRPr>
            </a:lvl2pPr>
            <a:lvl3pPr marL="914400" lvl="2" algn="l" defTabSz="914400">
              <a:defRPr sz="1800" kern="1200">
                <a:solidFill>
                  <a:schemeClr val="tx1"/>
                </a:solidFill>
                <a:latin typeface="Cambria"/>
                <a:ea typeface="黑体"/>
              </a:defRPr>
            </a:lvl3pPr>
            <a:lvl4pPr marL="1371600" lvl="3" algn="l" defTabSz="914400">
              <a:defRPr sz="1800" kern="1200">
                <a:solidFill>
                  <a:schemeClr val="tx1"/>
                </a:solidFill>
                <a:latin typeface="Cambria"/>
                <a:ea typeface="黑体"/>
              </a:defRPr>
            </a:lvl4pPr>
            <a:lvl5pPr marL="1828800" lvl="4" algn="l" defTabSz="914400">
              <a:defRPr sz="1800" kern="1200">
                <a:solidFill>
                  <a:schemeClr val="tx1"/>
                </a:solidFill>
                <a:latin typeface="Cambria"/>
                <a:ea typeface="黑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Cambria"/>
                <a:ea typeface="黑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Cambria"/>
                <a:ea typeface="黑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Cambria"/>
                <a:ea typeface="黑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Cambria"/>
                <a:ea typeface="黑体"/>
              </a:defRPr>
            </a:lvl9pPr>
          </a:lstStyle>
          <a:p>
            <a:endParaRPr 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5704" y="1231470"/>
            <a:ext cx="4333512" cy="4321523"/>
          </a:xfrm>
          <a:prstGeom prst="rect">
            <a:avLst/>
          </a:prstGeom>
        </p:spPr>
      </p:pic>
      <p:sp>
        <p:nvSpPr>
          <p:cNvPr id="6" name="矩形: 圆角 5"/>
          <p:cNvSpPr/>
          <p:nvPr/>
        </p:nvSpPr>
        <p:spPr>
          <a:xfrm>
            <a:off x="385707" y="2237518"/>
            <a:ext cx="5835316" cy="886734"/>
          </a:xfrm>
          <a:prstGeom prst="round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/>
              <a:t>memory </a:t>
            </a:r>
            <a:r>
              <a:rPr lang="en-US" altLang="zh-CN" sz="1600" dirty="0">
                <a:highlight>
                  <a:srgbClr val="FFFF00"/>
                </a:highlight>
              </a:rPr>
              <a:t>#0xf9 </a:t>
            </a:r>
            <a:r>
              <a:rPr lang="en-US" altLang="zh-CN" sz="1600" dirty="0"/>
              <a:t>| correctable </a:t>
            </a:r>
            <a:r>
              <a:rPr lang="en-US" altLang="zh-CN" sz="1600" dirty="0" err="1"/>
              <a:t>ecc</a:t>
            </a:r>
            <a:r>
              <a:rPr lang="en-US" altLang="zh-CN" sz="1600" dirty="0"/>
              <a:t> | asserted</a:t>
            </a:r>
            <a:endParaRPr lang="en-US" altLang="zh-CN" sz="1600" dirty="0"/>
          </a:p>
          <a:p>
            <a:r>
              <a:rPr lang="en-US" altLang="zh-CN" sz="1600" dirty="0"/>
              <a:t>
memory </a:t>
            </a:r>
            <a:r>
              <a:rPr lang="en-US" altLang="zh-CN" sz="1600" dirty="0">
                <a:highlight>
                  <a:srgbClr val="FFFF00"/>
                </a:highlight>
              </a:rPr>
              <a:t>hex</a:t>
            </a:r>
            <a:r>
              <a:rPr lang="en-US" altLang="zh-CN" sz="1600" dirty="0"/>
              <a:t> | correctable </a:t>
            </a:r>
            <a:r>
              <a:rPr lang="en-US" altLang="zh-CN" sz="1600" dirty="0" err="1"/>
              <a:t>ecc</a:t>
            </a:r>
            <a:r>
              <a:rPr lang="en-US" altLang="zh-CN" sz="1600" dirty="0"/>
              <a:t> | asserted</a:t>
            </a:r>
            <a:endParaRPr lang="en-US" altLang="zh-CN" sz="1600" dirty="0"/>
          </a:p>
        </p:txBody>
      </p:sp>
      <p:sp>
        <p:nvSpPr>
          <p:cNvPr id="16" name="矩形: 圆角 15"/>
          <p:cNvSpPr/>
          <p:nvPr/>
        </p:nvSpPr>
        <p:spPr>
          <a:xfrm>
            <a:off x="385707" y="3398776"/>
            <a:ext cx="5835317" cy="1025027"/>
          </a:xfrm>
          <a:prstGeom prst="round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/>
              <a:t>fan fan6_f_rpm | lower critical going low  | asserted </a:t>
            </a:r>
            <a:r>
              <a:rPr lang="en-US" altLang="zh-CN" sz="1600" dirty="0">
                <a:highlight>
                  <a:srgbClr val="FFFF00"/>
                </a:highlight>
              </a:rPr>
              <a:t>| reading 0 &amp;</a:t>
            </a:r>
            <a:r>
              <a:rPr lang="en-US" altLang="zh-CN" sz="1600" dirty="0" err="1">
                <a:highlight>
                  <a:srgbClr val="FFFF00"/>
                </a:highlight>
              </a:rPr>
              <a:t>lt</a:t>
            </a:r>
            <a:r>
              <a:rPr lang="en-US" altLang="zh-CN" sz="1600" dirty="0">
                <a:highlight>
                  <a:srgbClr val="FFFF00"/>
                </a:highlight>
              </a:rPr>
              <a:t>; threshold 480 rpm</a:t>
            </a:r>
            <a:endParaRPr lang="en-US" altLang="zh-CN" sz="1600" dirty="0">
              <a:highlight>
                <a:srgbClr val="FFFF00"/>
              </a:highlight>
            </a:endParaRPr>
          </a:p>
          <a:p>
            <a:r>
              <a:rPr lang="en-US" altLang="zh-CN" sz="1600" dirty="0"/>
              <a:t>			
fan | lower critical going low  | asserted</a:t>
            </a:r>
            <a:endParaRPr lang="en-US" altLang="zh-CN" sz="1600" dirty="0"/>
          </a:p>
        </p:txBody>
      </p:sp>
      <p:sp>
        <p:nvSpPr>
          <p:cNvPr id="17" name="矩形: 圆角 16"/>
          <p:cNvSpPr/>
          <p:nvPr/>
        </p:nvSpPr>
        <p:spPr>
          <a:xfrm>
            <a:off x="385706" y="4614921"/>
            <a:ext cx="5835317" cy="1085450"/>
          </a:xfrm>
          <a:prstGeom prst="roundRect">
            <a:avLst/>
          </a:prstGeom>
          <a:noFill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1600" dirty="0"/>
              <a:t>drive slot / bay hdd</a:t>
            </a:r>
            <a:r>
              <a:rPr lang="en-US" altLang="zh-CN" sz="1600" dirty="0">
                <a:highlight>
                  <a:srgbClr val="FFFF00"/>
                </a:highlight>
              </a:rPr>
              <a:t>_l_14_status </a:t>
            </a:r>
            <a:r>
              <a:rPr lang="en-US" altLang="zh-CN" sz="1600" dirty="0"/>
              <a:t>| drive fault | </a:t>
            </a:r>
            <a:r>
              <a:rPr lang="en-US" altLang="zh-CN" sz="1600" dirty="0" err="1"/>
              <a:t>deasserted</a:t>
            </a:r>
            <a:r>
              <a:rPr lang="en-US" altLang="zh-CN" sz="1600" dirty="0"/>
              <a:t>
</a:t>
            </a:r>
            <a:endParaRPr lang="en-US" altLang="zh-CN" sz="1600" dirty="0"/>
          </a:p>
          <a:p>
            <a:r>
              <a:rPr lang="en-US" altLang="zh-CN" sz="1600" dirty="0"/>
              <a:t>drive slot / bay </a:t>
            </a:r>
            <a:r>
              <a:rPr lang="en-US" altLang="zh-CN" sz="1600" dirty="0" err="1"/>
              <a:t>hdd</a:t>
            </a:r>
            <a:r>
              <a:rPr lang="en-US" altLang="zh-CN" sz="1600" dirty="0"/>
              <a:t> | drive fault | </a:t>
            </a:r>
            <a:r>
              <a:rPr lang="en-US" altLang="zh-CN" sz="1600" dirty="0" err="1"/>
              <a:t>deasserted</a:t>
            </a:r>
            <a:endParaRPr lang="en-US" altLang="zh-CN" sz="1600" dirty="0"/>
          </a:p>
        </p:txBody>
      </p:sp>
      <p:sp>
        <p:nvSpPr>
          <p:cNvPr id="18" name="箭头: 下 17"/>
          <p:cNvSpPr/>
          <p:nvPr/>
        </p:nvSpPr>
        <p:spPr>
          <a:xfrm>
            <a:off x="2888281" y="2606921"/>
            <a:ext cx="168442" cy="2220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下 18"/>
          <p:cNvSpPr/>
          <p:nvPr/>
        </p:nvSpPr>
        <p:spPr>
          <a:xfrm>
            <a:off x="2887594" y="3927202"/>
            <a:ext cx="168442" cy="2220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下 19"/>
          <p:cNvSpPr/>
          <p:nvPr/>
        </p:nvSpPr>
        <p:spPr>
          <a:xfrm>
            <a:off x="2872239" y="5086447"/>
            <a:ext cx="168442" cy="222077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84463" y="1029063"/>
            <a:ext cx="722958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18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log</a:t>
            </a:r>
            <a:r>
              <a:rPr lang="zh-CN" altLang="en-US" sz="18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文本数据进行预处理，合并文本中的地址、阈值、编号信息</a:t>
            </a:r>
            <a:endParaRPr lang="zh-CN" altLang="en-US" sz="18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4462" y="1659741"/>
            <a:ext cx="7229587" cy="4181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示例如下：</a:t>
            </a:r>
            <a:endParaRPr lang="zh-CN" altLang="en-US" sz="16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63" y="322118"/>
            <a:ext cx="3977089" cy="451303"/>
          </a:xfrm>
        </p:spPr>
        <p:txBody>
          <a:bodyPr/>
          <a:lstStyle/>
          <a:p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方案介绍</a:t>
            </a:r>
            <a:r>
              <a:rPr lang="en-US" altLang="zh-CN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—</a:t>
            </a:r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数据处理</a:t>
            </a:r>
            <a:endParaRPr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8269" y="6328064"/>
            <a:ext cx="4218709" cy="472786"/>
          </a:xfrm>
          <a:prstGeom prst="rect">
            <a:avLst/>
          </a:prstGeom>
          <a:solidFill>
            <a:srgbClr val="070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2689" y="6487390"/>
            <a:ext cx="1160318" cy="370610"/>
          </a:xfrm>
          <a:prstGeom prst="rect">
            <a:avLst/>
          </a:prstGeom>
          <a:solidFill>
            <a:srgbClr val="02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0500" y="6596390"/>
            <a:ext cx="383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11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0" y="6344136"/>
            <a:ext cx="383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7859" y="1695373"/>
            <a:ext cx="3842281" cy="4424035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604520" y="974725"/>
            <a:ext cx="11471910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所有日志文本排序后使用</a:t>
            </a:r>
            <a:r>
              <a:rPr lang="en-US" altLang="zh-CN" sz="18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Drain3</a:t>
            </a:r>
            <a:r>
              <a:rPr lang="zh-CN" altLang="en-US" sz="18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进行预处理日志文本的模板提取，得到日志文本对应的</a:t>
            </a:r>
            <a:r>
              <a:rPr lang="en-US" altLang="zh-CN" sz="18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template_id</a:t>
            </a:r>
            <a:endParaRPr lang="zh-CN" altLang="en-US" sz="18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80" y="1696085"/>
            <a:ext cx="4476750" cy="4423410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4738370" y="3721100"/>
            <a:ext cx="1121410" cy="373380"/>
          </a:xfrm>
          <a:prstGeom prst="rightArrow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63" y="322118"/>
            <a:ext cx="3977089" cy="451303"/>
          </a:xfrm>
        </p:spPr>
        <p:txBody>
          <a:bodyPr/>
          <a:lstStyle/>
          <a:p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方案介绍</a:t>
            </a:r>
            <a:r>
              <a:rPr lang="en-US" altLang="zh-CN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—</a:t>
            </a:r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特征构造</a:t>
            </a:r>
            <a:endParaRPr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8269" y="6328064"/>
            <a:ext cx="4218709" cy="472786"/>
          </a:xfrm>
          <a:prstGeom prst="rect">
            <a:avLst/>
          </a:prstGeom>
          <a:solidFill>
            <a:srgbClr val="070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2689" y="6487390"/>
            <a:ext cx="1160318" cy="370610"/>
          </a:xfrm>
          <a:prstGeom prst="rect">
            <a:avLst/>
          </a:prstGeom>
          <a:solidFill>
            <a:srgbClr val="02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0500" y="6596390"/>
            <a:ext cx="383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11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0" y="6344136"/>
            <a:ext cx="383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2990" y="1446925"/>
            <a:ext cx="4424045" cy="4683760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3348354" y="1446925"/>
            <a:ext cx="1673225" cy="468312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189220" y="1446290"/>
            <a:ext cx="2961005" cy="4728845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 Box 14"/>
          <p:cNvSpPr txBox="1"/>
          <p:nvPr/>
        </p:nvSpPr>
        <p:spPr>
          <a:xfrm>
            <a:off x="9178925" y="1921270"/>
            <a:ext cx="134112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ibaba PuHuiTi B"/>
                <a:ea typeface="微软雅黑" panose="020B0503020204020204" pitchFamily="34" charset="-122"/>
                <a:cs typeface="Lucida Grande Extralight" charset="0"/>
              </a:rPr>
              <a:t>word2vec</a:t>
            </a:r>
            <a:endParaRPr lang="en-US" sz="1600" dirty="0">
              <a:latin typeface="Alibaba PuHuiTi B"/>
              <a:ea typeface="微软雅黑" panose="020B0503020204020204" pitchFamily="34" charset="-122"/>
              <a:cs typeface="Lucida Grande Extralight" charset="0"/>
            </a:endParaRP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8317865" y="2950605"/>
            <a:ext cx="722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9178925" y="2782330"/>
            <a:ext cx="244856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TFIDF/</a:t>
            </a:r>
            <a:r>
              <a:rPr lang="en-US" sz="1600" dirty="0" err="1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TruncatedSVD</a:t>
            </a:r>
            <a:endParaRPr lang="en-US" sz="1600" dirty="0">
              <a:latin typeface="Alibaba PuHuiTi B"/>
              <a:ea typeface="微软雅黑" panose="020B0503020204020204" pitchFamily="34" charset="-122"/>
              <a:cs typeface="Lucida Grande Regular" panose="020B0600040502020204" charset="0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8317865" y="2950605"/>
            <a:ext cx="722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8317865" y="3763405"/>
            <a:ext cx="722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9178925" y="3412250"/>
            <a:ext cx="26860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统计特征：</a:t>
            </a:r>
            <a:br>
              <a:rPr lang="zh-CN" altLang="en-US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</a:br>
            <a:r>
              <a:rPr lang="en-US" altLang="zh-CN" sz="1600" dirty="0" err="1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log_cnt</a:t>
            </a:r>
            <a:r>
              <a:rPr lang="en-US" altLang="zh-CN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, </a:t>
            </a:r>
            <a:endParaRPr lang="en-US" altLang="zh-CN" sz="1600" dirty="0">
              <a:latin typeface="Alibaba PuHuiTi B"/>
              <a:ea typeface="微软雅黑" panose="020B0503020204020204" pitchFamily="34" charset="-122"/>
              <a:cs typeface="Lucida Grande Regular" panose="020B0600040502020204" charset="0"/>
            </a:endParaRPr>
          </a:p>
          <a:p>
            <a:r>
              <a:rPr lang="en-US" altLang="zh-CN" sz="1600" dirty="0" err="1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msg_id_nunique</a:t>
            </a:r>
            <a:r>
              <a:rPr lang="en-US" altLang="zh-CN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,</a:t>
            </a:r>
            <a:endParaRPr lang="en-US" altLang="zh-CN" sz="1600" dirty="0">
              <a:latin typeface="Alibaba PuHuiTi B"/>
              <a:ea typeface="微软雅黑" panose="020B0503020204020204" pitchFamily="34" charset="-122"/>
              <a:cs typeface="Lucida Grande Regular" panose="020B0600040502020204" charset="0"/>
            </a:endParaRPr>
          </a:p>
          <a:p>
            <a:r>
              <a:rPr lang="en-US" altLang="zh-CN" sz="1600" dirty="0" err="1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template_id_nunique</a:t>
            </a:r>
            <a:r>
              <a:rPr lang="en-US" altLang="zh-CN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, ...</a:t>
            </a:r>
            <a:endParaRPr lang="en-US" altLang="zh-CN" sz="1600" dirty="0">
              <a:latin typeface="Alibaba PuHuiTi B"/>
              <a:ea typeface="微软雅黑" panose="020B0503020204020204" pitchFamily="34" charset="-122"/>
              <a:cs typeface="Lucida Grande Regular" panose="020B0600040502020204" charset="0"/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8317865" y="4837190"/>
            <a:ext cx="722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8317865" y="2105420"/>
            <a:ext cx="7226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2266315" y="2090180"/>
            <a:ext cx="9950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 Box 27"/>
          <p:cNvSpPr txBox="1"/>
          <p:nvPr/>
        </p:nvSpPr>
        <p:spPr>
          <a:xfrm>
            <a:off x="9178925" y="4606050"/>
            <a:ext cx="244919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类别特征：</a:t>
            </a:r>
            <a:br>
              <a:rPr lang="zh-CN" altLang="en-US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</a:br>
            <a:r>
              <a:rPr lang="en-US" altLang="zh-CN" sz="1600" dirty="0" err="1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last_msg_id</a:t>
            </a:r>
            <a:r>
              <a:rPr lang="en-US" altLang="zh-CN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,</a:t>
            </a:r>
            <a:endParaRPr lang="zh-CN" altLang="en-US" sz="1600" dirty="0">
              <a:latin typeface="Alibaba PuHuiTi B"/>
              <a:ea typeface="微软雅黑" panose="020B0503020204020204" pitchFamily="34" charset="-122"/>
              <a:cs typeface="Lucida Grande Regular" panose="020B0600040502020204" charset="0"/>
            </a:endParaRPr>
          </a:p>
          <a:p>
            <a:r>
              <a:rPr lang="en-US" altLang="zh-CN" sz="1600" dirty="0" err="1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last_template_id</a:t>
            </a:r>
            <a:r>
              <a:rPr lang="en-US" altLang="zh-CN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, </a:t>
            </a:r>
            <a:r>
              <a:rPr lang="en-US" altLang="zh-CN" sz="1600" dirty="0" err="1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most_msg_id</a:t>
            </a:r>
            <a:r>
              <a:rPr lang="en-US" altLang="zh-CN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, </a:t>
            </a:r>
            <a:r>
              <a:rPr lang="en-US" altLang="zh-CN" sz="1600" dirty="0" err="1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most_template_id</a:t>
            </a:r>
            <a:r>
              <a:rPr lang="en-US" altLang="zh-CN" sz="1600" dirty="0">
                <a:latin typeface="Alibaba PuHuiTi B"/>
                <a:ea typeface="微软雅黑" panose="020B0503020204020204" pitchFamily="34" charset="-122"/>
                <a:cs typeface="Lucida Grande Regular" panose="020B0600040502020204" charset="0"/>
              </a:rPr>
              <a:t>, ...</a:t>
            </a:r>
            <a:endParaRPr lang="zh-CN" altLang="en-US" sz="1600" dirty="0">
              <a:latin typeface="Alibaba PuHuiTi B"/>
              <a:ea typeface="微软雅黑" panose="020B0503020204020204" pitchFamily="34" charset="-122"/>
              <a:cs typeface="Lucida Grande Regular" panose="020B0600040502020204" charset="0"/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-85725" y="1820305"/>
            <a:ext cx="222377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  <a:t>time diff:</a:t>
            </a:r>
            <a:br>
              <a:rPr lang="en-US" altLang="zh-CN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</a:br>
            <a:r>
              <a:rPr lang="en-US" altLang="zh-CN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  <a:t>mean, max, min, std</a:t>
            </a:r>
            <a:br>
              <a:rPr lang="zh-CN" altLang="en-US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</a:br>
            <a:endParaRPr lang="en-US" altLang="zh-CN" sz="1600" dirty="0">
              <a:latin typeface="Alibaba PuHuiTi B"/>
              <a:ea typeface="Songti SC Regular" panose="02010800040101010101" charset="-122"/>
              <a:cs typeface="Lucida Grande Regular" panose="020B0600040502020204" charset="0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H="1">
            <a:off x="2266315" y="3417965"/>
            <a:ext cx="9950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 Box 33"/>
          <p:cNvSpPr txBox="1"/>
          <p:nvPr/>
        </p:nvSpPr>
        <p:spPr>
          <a:xfrm>
            <a:off x="149225" y="2950605"/>
            <a:ext cx="198882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  <a:t>time span:</a:t>
            </a:r>
            <a:br>
              <a:rPr lang="en-US" altLang="zh-CN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</a:br>
            <a:r>
              <a:rPr lang="en-US" altLang="zh-CN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  <a:t>time_span_0,</a:t>
            </a:r>
            <a:endParaRPr lang="en-US" altLang="zh-CN" sz="1600" dirty="0">
              <a:latin typeface="Alibaba PuHuiTi B"/>
              <a:ea typeface="Songti SC Regular" panose="02010800040101010101" charset="-122"/>
              <a:cs typeface="Lucida Grande Regular" panose="020B0600040502020204" charset="0"/>
            </a:endParaRPr>
          </a:p>
          <a:p>
            <a:pPr algn="r"/>
            <a:r>
              <a:rPr lang="en-US" altLang="zh-CN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  <a:t>time_span_5,</a:t>
            </a:r>
            <a:endParaRPr lang="en-US" altLang="zh-CN" sz="1600" dirty="0">
              <a:latin typeface="Alibaba PuHuiTi B"/>
              <a:ea typeface="Songti SC Regular" panose="02010800040101010101" charset="-122"/>
              <a:cs typeface="Lucida Grande Regular" panose="020B0600040502020204" charset="0"/>
            </a:endParaRPr>
          </a:p>
          <a:p>
            <a:pPr algn="r"/>
            <a:r>
              <a:rPr lang="en-US" altLang="zh-CN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  <a:t>time_span_10</a:t>
            </a:r>
            <a:br>
              <a:rPr lang="zh-CN" altLang="en-US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</a:br>
            <a:endParaRPr lang="en-US" altLang="zh-CN" sz="1600" dirty="0">
              <a:latin typeface="Alibaba PuHuiTi B"/>
              <a:ea typeface="Songti SC Regular" panose="02010800040101010101" charset="-122"/>
              <a:cs typeface="Lucida Grande Regular" panose="020B0600040502020204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2266315" y="5073410"/>
            <a:ext cx="9950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 Box 35"/>
          <p:cNvSpPr txBox="1"/>
          <p:nvPr/>
        </p:nvSpPr>
        <p:spPr>
          <a:xfrm>
            <a:off x="149225" y="4606050"/>
            <a:ext cx="198882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  <a:t>其他统计特征</a:t>
            </a:r>
            <a:r>
              <a:rPr lang="en-US" altLang="zh-CN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  <a:t>:</a:t>
            </a:r>
            <a:endParaRPr lang="en-US" altLang="zh-CN" sz="1600" dirty="0">
              <a:latin typeface="Alibaba PuHuiTi B"/>
              <a:ea typeface="Songti SC Regular" panose="02010800040101010101" charset="-122"/>
              <a:cs typeface="Lucida Grande Regular" panose="020B0600040502020204" charset="0"/>
            </a:endParaRPr>
          </a:p>
          <a:p>
            <a:pPr algn="r"/>
            <a:r>
              <a:rPr lang="zh-CN" altLang="en-US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  <a:t>日志总时间跨度</a:t>
            </a:r>
            <a:r>
              <a:rPr lang="en-US" altLang="zh-CN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  <a:t>,</a:t>
            </a:r>
            <a:endParaRPr lang="en-US" altLang="zh-CN" sz="1600" dirty="0">
              <a:latin typeface="Alibaba PuHuiTi B"/>
              <a:ea typeface="Songti SC Regular" panose="02010800040101010101" charset="-122"/>
              <a:cs typeface="Lucida Grande Regular" panose="020B0600040502020204" charset="0"/>
            </a:endParaRPr>
          </a:p>
          <a:p>
            <a:pPr algn="r"/>
            <a:r>
              <a:rPr lang="en-US" altLang="zh-CN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  <a:t>...</a:t>
            </a:r>
            <a:endParaRPr lang="zh-CN" altLang="en-US" sz="1600" dirty="0">
              <a:latin typeface="Alibaba PuHuiTi B"/>
              <a:ea typeface="Songti SC Regular" panose="02010800040101010101" charset="-122"/>
              <a:cs typeface="Lucida Grande Regular" panose="020B0600040502020204" charset="0"/>
            </a:endParaRPr>
          </a:p>
          <a:p>
            <a:pPr algn="r"/>
            <a:endParaRPr lang="zh-CN" altLang="en-US" sz="1600" dirty="0">
              <a:latin typeface="Alibaba PuHuiTi B"/>
              <a:ea typeface="Songti SC Regular" panose="02010800040101010101" charset="-122"/>
              <a:cs typeface="Lucida Grande Regular" panose="020B0600040502020204" charset="0"/>
            </a:endParaRPr>
          </a:p>
          <a:p>
            <a:pPr algn="r"/>
            <a:br>
              <a:rPr lang="zh-CN" altLang="en-US" sz="1600" dirty="0">
                <a:latin typeface="Alibaba PuHuiTi B"/>
                <a:ea typeface="Songti SC Regular" panose="02010800040101010101" charset="-122"/>
                <a:cs typeface="Lucida Grande Regular" panose="020B0600040502020204" charset="0"/>
              </a:rPr>
            </a:br>
            <a:endParaRPr lang="en-US" altLang="zh-CN" sz="1600" dirty="0">
              <a:latin typeface="Alibaba PuHuiTi B"/>
              <a:ea typeface="Songti SC Regular" panose="02010800040101010101" charset="-122"/>
              <a:cs typeface="Lucida Grande Regular" panose="020B0600040502020204" charset="0"/>
            </a:endParaRPr>
          </a:p>
        </p:txBody>
      </p:sp>
      <p:sp>
        <p:nvSpPr>
          <p:cNvPr id="37" name="Text Box 36"/>
          <p:cNvSpPr txBox="1"/>
          <p:nvPr/>
        </p:nvSpPr>
        <p:spPr>
          <a:xfrm>
            <a:off x="413384" y="940435"/>
            <a:ext cx="58699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Lucida Grande Regular" panose="020B0600040502020204" charset="0"/>
              </a:rPr>
              <a:t>取距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Lucida Grande Regular" panose="020B0600040502020204" charset="0"/>
              </a:rPr>
              <a:t>fault_time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Lucida Grande Regular" panose="020B0600040502020204" charset="0"/>
              </a:rPr>
              <a:t>最近的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Lucida Grande Regular" panose="020B0600040502020204" charset="0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Lucida Grande Regular" panose="020B0600040502020204" charset="0"/>
              </a:rPr>
              <a:t>条日志进行特征构造：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Lucida Grande Regular" panose="020B060004050202020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4463" y="322118"/>
            <a:ext cx="3977089" cy="451303"/>
          </a:xfrm>
        </p:spPr>
        <p:txBody>
          <a:bodyPr/>
          <a:lstStyle/>
          <a:p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方案介绍</a:t>
            </a:r>
            <a:r>
              <a:rPr lang="en-US" altLang="zh-CN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—</a:t>
            </a:r>
            <a:r>
              <a:rPr lang="zh-CN" altLang="en-US" sz="2800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特征构造</a:t>
            </a:r>
            <a:endParaRPr lang="zh-CN" altLang="en-US" sz="2800" dirty="0">
              <a:latin typeface="Alibaba PuHuiTi H" pitchFamily="18" charset="-122"/>
              <a:ea typeface="Alibaba PuHuiTi H" pitchFamily="18" charset="-122"/>
              <a:cs typeface="Alibaba PuHuiTi H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808269" y="6328064"/>
            <a:ext cx="4218709" cy="472786"/>
          </a:xfrm>
          <a:prstGeom prst="rect">
            <a:avLst/>
          </a:prstGeom>
          <a:solidFill>
            <a:srgbClr val="070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212689" y="6487390"/>
            <a:ext cx="1160318" cy="370610"/>
          </a:xfrm>
          <a:prstGeom prst="rect">
            <a:avLst/>
          </a:prstGeom>
          <a:solidFill>
            <a:srgbClr val="020B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000500" y="6596390"/>
            <a:ext cx="38342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3RD</a:t>
            </a:r>
            <a:r>
              <a:rPr kumimoji="1" lang="zh-CN" altLang="en-US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kumimoji="1" lang="en-US" altLang="zh-CN" sz="1100" dirty="0">
                <a:solidFill>
                  <a:schemeClr val="bg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ALIBABA CLOUD AIOPS COMPETITION</a:t>
            </a:r>
            <a:endParaRPr kumimoji="1" lang="zh-CN" altLang="en-US" sz="11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00500" y="6344136"/>
            <a:ext cx="38342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</a:rPr>
              <a:t>第三届阿里云磐久智维算法大赛</a:t>
            </a:r>
            <a:endParaRPr kumimoji="1" lang="zh-CN" altLang="en-US" sz="1400" dirty="0">
              <a:solidFill>
                <a:schemeClr val="bg1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046997" y="3129898"/>
            <a:ext cx="60939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zh-CN" altLang="en-US" b="0" dirty="0">
                <a:effectLst/>
                <a:latin typeface="FiraCode Nerd Font Mono" panose="020B0809050000020004" pitchFamily="49" charset="0"/>
              </a:rPr>
            </a:br>
            <a:endParaRPr lang="zh-CN" altLang="en-US" b="0" dirty="0">
              <a:effectLst/>
              <a:latin typeface="FiraCode Nerd Font Mono" panose="020B0809050000020004" pitchFamily="49" charset="0"/>
            </a:endParaRPr>
          </a:p>
          <a:p>
            <a:br>
              <a:rPr lang="zh-CN" altLang="en-US" b="0" dirty="0">
                <a:effectLst/>
                <a:latin typeface="FiraCode Nerd Font Mono" panose="020B0809050000020004" pitchFamily="49" charset="0"/>
              </a:rPr>
            </a:br>
            <a:endParaRPr lang="zh-CN" altLang="en-US" b="0" dirty="0">
              <a:effectLst/>
              <a:latin typeface="FiraCode Nerd Font Mono" panose="020B0809050000020004" pitchFamily="49" charset="0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830587" y="1579632"/>
            <a:ext cx="7738903" cy="38309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server model</a:t>
            </a: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en-US" altLang="zh-CN" b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server_model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类别特征</a:t>
            </a:r>
            <a:endParaRPr lang="zh-CN" altLang="en-US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历史数据中 </a:t>
            </a:r>
            <a:r>
              <a:rPr lang="en-US" altLang="zh-CN" b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server_model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对应各类的概率</a:t>
            </a:r>
            <a:endParaRPr lang="zh-CN" altLang="en-US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b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交互特征：</a:t>
            </a:r>
            <a:endParaRPr lang="zh-CN" altLang="en-US" b="1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特定 </a:t>
            </a:r>
            <a:r>
              <a:rPr lang="en-US" altLang="zh-CN" b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template_id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对应的 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time span</a:t>
            </a:r>
            <a:endParaRPr lang="en-US" altLang="zh-CN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特定 </a:t>
            </a:r>
            <a:r>
              <a:rPr lang="en-US" altLang="zh-CN" b="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msg_id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对应的 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time span</a:t>
            </a:r>
            <a:endParaRPr lang="en-US" altLang="zh-CN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90204" pitchFamily="34" charset="0"/>
              <a:buChar char="•"/>
            </a:pP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存在 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key word 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log </a:t>
            </a:r>
            <a:r>
              <a:rPr lang="zh-CN" altLang="en-US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对应的 </a:t>
            </a: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time span</a:t>
            </a:r>
            <a:endParaRPr lang="en-US" altLang="zh-CN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0e000def-d7e3-4544-b013-39843866dd1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mbria">
      <a:maj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2679</Words>
  <Application>WPS Presentation</Application>
  <PresentationFormat>宽屏</PresentationFormat>
  <Paragraphs>238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39" baseType="lpstr">
      <vt:lpstr>Arial</vt:lpstr>
      <vt:lpstr>SimSun</vt:lpstr>
      <vt:lpstr>Wingdings</vt:lpstr>
      <vt:lpstr>Alibaba PuHuiTi B</vt:lpstr>
      <vt:lpstr>苹方-简</vt:lpstr>
      <vt:lpstr>Alibaba PuHuiTi M</vt:lpstr>
      <vt:lpstr>Alibaba PuHuiTi R</vt:lpstr>
      <vt:lpstr>Alibaba PuHuiTi H</vt:lpstr>
      <vt:lpstr>微软雅黑</vt:lpstr>
      <vt:lpstr>Cambria Math</vt:lpstr>
      <vt:lpstr>Cambria</vt:lpstr>
      <vt:lpstr>黑体</vt:lpstr>
      <vt:lpstr>Alibaba PuHuiTi B</vt:lpstr>
      <vt:lpstr>Lucida Grande Extralight</vt:lpstr>
      <vt:lpstr>Lucida Grande Regular</vt:lpstr>
      <vt:lpstr>Songti SC Regular</vt:lpstr>
      <vt:lpstr>FiraCode Nerd Font Mono</vt:lpstr>
      <vt:lpstr>黑体-简</vt:lpstr>
      <vt:lpstr>Thonburi</vt:lpstr>
      <vt:lpstr>汉仪旗黑</vt:lpstr>
      <vt:lpstr>Arial Unicode MS</vt:lpstr>
      <vt:lpstr>宋体-简</vt:lpstr>
      <vt:lpstr>Kingsoft Math</vt:lpstr>
      <vt:lpstr>等线</vt:lpstr>
      <vt:lpstr>Office 主题​​</vt:lpstr>
      <vt:lpstr>3RD ALIBABA CLOUD AIOPS COMPETITION</vt:lpstr>
      <vt:lpstr>赛题分析</vt:lpstr>
      <vt:lpstr>赛题分析</vt:lpstr>
      <vt:lpstr>难点分析</vt:lpstr>
      <vt:lpstr>方案介绍</vt:lpstr>
      <vt:lpstr>方案介绍—数据处理</vt:lpstr>
      <vt:lpstr>方案介绍—数据处理</vt:lpstr>
      <vt:lpstr>方案介绍—特征构造</vt:lpstr>
      <vt:lpstr>方案介绍—特征构造</vt:lpstr>
      <vt:lpstr>方案介绍—模型训练</vt:lpstr>
      <vt:lpstr>总结</vt:lpstr>
      <vt:lpstr>总结</vt:lpstr>
      <vt:lpstr>展望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Zixi Xu (PGT)</dc:creator>
  <cp:lastModifiedBy>yitinglin</cp:lastModifiedBy>
  <cp:revision>679</cp:revision>
  <dcterms:created xsi:type="dcterms:W3CDTF">2022-05-26T15:35:53Z</dcterms:created>
  <dcterms:modified xsi:type="dcterms:W3CDTF">2022-05-26T15:35:53Z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1033-3.2.0.6370</vt:lpwstr>
  </property>
</Properties>
</file>